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5F910EF-9307-48EE-878E-AA0D1FAB901F}"/>
    <pc:docChg chg="modSld">
      <pc:chgData name="" userId="" providerId="" clId="Web-{75F910EF-9307-48EE-878E-AA0D1FAB901F}" dt="2019-09-01T21:50:18.440" v="813"/>
      <pc:docMkLst>
        <pc:docMk/>
      </pc:docMkLst>
      <pc:sldChg chg="addSp delSp modSp">
        <pc:chgData name="" userId="" providerId="" clId="Web-{75F910EF-9307-48EE-878E-AA0D1FAB901F}" dt="2019-09-01T21:50:18.440" v="813"/>
        <pc:sldMkLst>
          <pc:docMk/>
          <pc:sldMk cId="2673755220" sldId="257"/>
        </pc:sldMkLst>
        <pc:graphicFrameChg chg="mod modGraphic">
          <ac:chgData name="" userId="" providerId="" clId="Web-{75F910EF-9307-48EE-878E-AA0D1FAB901F}" dt="2019-09-01T21:50:18.440" v="813"/>
          <ac:graphicFrameMkLst>
            <pc:docMk/>
            <pc:sldMk cId="2673755220" sldId="257"/>
            <ac:graphicFrameMk id="2" creationId="{00000000-0000-0000-0000-000000000000}"/>
          </ac:graphicFrameMkLst>
        </pc:graphicFrameChg>
        <pc:picChg chg="del">
          <ac:chgData name="" userId="" providerId="" clId="Web-{75F910EF-9307-48EE-878E-AA0D1FAB901F}" dt="2019-09-01T21:28:59.435" v="16"/>
          <ac:picMkLst>
            <pc:docMk/>
            <pc:sldMk cId="2673755220" sldId="257"/>
            <ac:picMk id="3" creationId="{00000000-0000-0000-0000-000000000000}"/>
          </ac:picMkLst>
        </pc:picChg>
        <pc:picChg chg="del">
          <ac:chgData name="" userId="" providerId="" clId="Web-{75F910EF-9307-48EE-878E-AA0D1FAB901F}" dt="2019-09-01T21:29:13.717" v="19"/>
          <ac:picMkLst>
            <pc:docMk/>
            <pc:sldMk cId="2673755220" sldId="257"/>
            <ac:picMk id="4" creationId="{00000000-0000-0000-0000-000000000000}"/>
          </ac:picMkLst>
        </pc:picChg>
        <pc:picChg chg="add mod">
          <ac:chgData name="" userId="" providerId="" clId="Web-{75F910EF-9307-48EE-878E-AA0D1FAB901F}" dt="2019-09-01T21:29:07.107" v="18" actId="1076"/>
          <ac:picMkLst>
            <pc:docMk/>
            <pc:sldMk cId="2673755220" sldId="257"/>
            <ac:picMk id="5" creationId="{5C3B59C1-F0F8-457E-AB4A-06F2F0A7CB76}"/>
          </ac:picMkLst>
        </pc:picChg>
        <pc:picChg chg="add mod">
          <ac:chgData name="" userId="" providerId="" clId="Web-{75F910EF-9307-48EE-878E-AA0D1FAB901F}" dt="2019-09-01T21:29:20.342" v="21" actId="1076"/>
          <ac:picMkLst>
            <pc:docMk/>
            <pc:sldMk cId="2673755220" sldId="257"/>
            <ac:picMk id="7" creationId="{A7C143AE-93C6-4A61-B8AB-1B89703371E7}"/>
          </ac:picMkLst>
        </pc:picChg>
      </pc:sldChg>
    </pc:docChg>
  </pc:docChgLst>
  <pc:docChgLst>
    <pc:chgData clId="Web-{5C68477F-69A9-4294-A27A-A2F3B75E6463}"/>
    <pc:docChg chg="modSld">
      <pc:chgData name="" userId="" providerId="" clId="Web-{5C68477F-69A9-4294-A27A-A2F3B75E6463}" dt="2019-09-01T22:07:20.587" v="351"/>
      <pc:docMkLst>
        <pc:docMk/>
      </pc:docMkLst>
      <pc:sldChg chg="modSp">
        <pc:chgData name="" userId="" providerId="" clId="Web-{5C68477F-69A9-4294-A27A-A2F3B75E6463}" dt="2019-09-01T22:07:20.587" v="351"/>
        <pc:sldMkLst>
          <pc:docMk/>
          <pc:sldMk cId="2673755220" sldId="257"/>
        </pc:sldMkLst>
        <pc:graphicFrameChg chg="mod modGraphic">
          <ac:chgData name="" userId="" providerId="" clId="Web-{5C68477F-69A9-4294-A27A-A2F3B75E6463}" dt="2019-09-01T22:07:20.587" v="351"/>
          <ac:graphicFrameMkLst>
            <pc:docMk/>
            <pc:sldMk cId="2673755220" sldId="257"/>
            <ac:graphicFrameMk id="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946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00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168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1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5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03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713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20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43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9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4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B0C4B7-5342-4D1E-AEFC-1B1C579314B1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17/09/2019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18479A-AD49-4B84-A4B6-53739C8E5A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7471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libf.ac.uk/study/financial-capability/qualifications/diploma-in-financial-studies-(dipfs)" TargetMode="External"/><Relationship Id="rId4" Type="http://schemas.openxmlformats.org/officeDocument/2006/relationships/hyperlink" Target="https://www.libf.ac.uk/study/financial-capability/qualifications/certificate-in-financial-studies-(cefs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4201" t="40359" r="2114" b="35109"/>
          <a:stretch/>
        </p:blipFill>
        <p:spPr>
          <a:xfrm>
            <a:off x="2597150" y="110876"/>
            <a:ext cx="5543960" cy="816176"/>
          </a:xfrm>
          <a:prstGeom prst="rect">
            <a:avLst/>
          </a:prstGeom>
          <a:ln w="31750"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0224" y="228334"/>
            <a:ext cx="1982799" cy="373002"/>
          </a:xfrm>
          <a:prstGeom prst="rect">
            <a:avLst/>
          </a:prstGeom>
          <a:ln w="31750">
            <a:solidFill>
              <a:schemeClr val="bg1"/>
            </a:solidFill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432609"/>
              </p:ext>
            </p:extLst>
          </p:nvPr>
        </p:nvGraphicFramePr>
        <p:xfrm>
          <a:off x="197679" y="927052"/>
          <a:ext cx="11738956" cy="587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1160">
                  <a:extLst>
                    <a:ext uri="{9D8B030D-6E8A-4147-A177-3AD203B41FA5}">
                      <a16:colId xmlns:a16="http://schemas.microsoft.com/office/drawing/2014/main" val="1746852512"/>
                    </a:ext>
                  </a:extLst>
                </a:gridCol>
                <a:gridCol w="3068318">
                  <a:extLst>
                    <a:ext uri="{9D8B030D-6E8A-4147-A177-3AD203B41FA5}">
                      <a16:colId xmlns:a16="http://schemas.microsoft.com/office/drawing/2014/main" val="916887843"/>
                    </a:ext>
                  </a:extLst>
                </a:gridCol>
                <a:gridCol w="2831037">
                  <a:extLst>
                    <a:ext uri="{9D8B030D-6E8A-4147-A177-3AD203B41FA5}">
                      <a16:colId xmlns:a16="http://schemas.microsoft.com/office/drawing/2014/main" val="1765583123"/>
                    </a:ext>
                  </a:extLst>
                </a:gridCol>
                <a:gridCol w="3038441">
                  <a:extLst>
                    <a:ext uri="{9D8B030D-6E8A-4147-A177-3AD203B41FA5}">
                      <a16:colId xmlns:a16="http://schemas.microsoft.com/office/drawing/2014/main" val="797615555"/>
                    </a:ext>
                  </a:extLst>
                </a:gridCol>
              </a:tblGrid>
              <a:tr h="610722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Key Stage 5</a:t>
                      </a:r>
                    </a:p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Financial Studies</a:t>
                      </a:r>
                      <a:endParaRPr lang="en-GB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Curriculum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 aims</a:t>
                      </a:r>
                      <a:endParaRPr lang="en-GB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Curriculum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Bookman Old Style" panose="02050604050505020204" pitchFamily="18" charset="0"/>
                        </a:rPr>
                        <a:t>Curriculum Delivery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848342"/>
                  </a:ext>
                </a:extLst>
              </a:tr>
              <a:tr h="2391754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ookman Old Style" panose="02050604050505020204" pitchFamily="18" charset="0"/>
                        </a:rPr>
                        <a:t>Year 12</a:t>
                      </a:r>
                      <a:endParaRPr lang="en-US" dirty="0">
                        <a:latin typeface="Bookman Old Style" panose="02050604050505020204" pitchFamily="18" charset="0"/>
                      </a:endParaRPr>
                    </a:p>
                    <a:p>
                      <a:endParaRPr lang="en-GB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Bookman Old Style" panose="02050604050505020204" pitchFamily="18" charset="0"/>
                        </a:rPr>
                        <a:t>Our</a:t>
                      </a:r>
                      <a:r>
                        <a:rPr lang="en-GB" sz="1100" baseline="0" dirty="0">
                          <a:latin typeface="Bookman Old Style" panose="02050604050505020204" pitchFamily="18" charset="0"/>
                        </a:rPr>
                        <a:t> curriculum is 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based upon </a:t>
                      </a:r>
                      <a:r>
                        <a:rPr lang="en-GB" sz="1100" baseline="0" dirty="0">
                          <a:latin typeface="Bookman Old Style" panose="02050604050505020204" pitchFamily="18" charset="0"/>
                        </a:rPr>
                        <a:t>the 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LIBF </a:t>
                      </a:r>
                      <a:r>
                        <a:rPr lang="en-GB" sz="1100" baseline="0" dirty="0">
                          <a:latin typeface="Bookman Old Style" panose="02050604050505020204" pitchFamily="18" charset="0"/>
                        </a:rPr>
                        <a:t>specification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.</a:t>
                      </a:r>
                    </a:p>
                    <a:p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Students will study for a stand alone qualification of Certificate in Financial Studies. </a:t>
                      </a:r>
                    </a:p>
                    <a:p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Students are encouraged to become responsible borrowers and sensible savers, and to appreciate the need for financial planning throughout their life.</a:t>
                      </a:r>
                    </a:p>
                    <a:p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Students will gain an appreciation of why money is important through focusing on what money is, attitudes to</a:t>
                      </a:r>
                      <a:r>
                        <a:rPr lang="en-US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it and how it can affect life choices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. </a:t>
                      </a:r>
                      <a:endParaRPr lang="en-GB" sz="1100" baseline="0" dirty="0" smtClean="0">
                        <a:latin typeface="Bookman Old Style" panose="02050604050505020204" pitchFamily="18" charset="0"/>
                      </a:endParaRPr>
                    </a:p>
                    <a:p>
                      <a:endParaRPr lang="en-GB" sz="1100" b="1" baseline="0" dirty="0" smtClean="0">
                        <a:latin typeface="Bookman Old Style" panose="02050604050505020204" pitchFamily="18" charset="0"/>
                      </a:endParaRPr>
                    </a:p>
                    <a:p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To maintain 2019 ALPS score of 2.</a:t>
                      </a:r>
                      <a:endParaRPr lang="en-GB" sz="1100" baseline="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LIBF Certificate in Financial Studies specification; </a:t>
                      </a:r>
                      <a:r>
                        <a:rPr lang="en-GB" sz="1100" dirty="0" smtClean="0">
                          <a:latin typeface="Bookman Old Style" panose="02050604050505020204" pitchFamily="18" charset="0"/>
                          <a:hlinkClick r:id="rId4"/>
                        </a:rPr>
                        <a:t>https://www.libf.ac.uk/study/financial-capability/qualifications/certificate-in-financial-studies-(cefs)</a:t>
                      </a:r>
                      <a:endParaRPr lang="en-GB" sz="1100" dirty="0" smtClean="0">
                        <a:latin typeface="Bookman Old Style" panose="020506040505050202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b="1" baseline="0" dirty="0" smtClean="0">
                        <a:latin typeface="Bookman Old Style" panose="020506040505050202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Financial Capability for the Immediate and Short Term</a:t>
                      </a:r>
                      <a:endParaRPr lang="en-GB" sz="1100" b="0" baseline="0" dirty="0">
                        <a:latin typeface="Bookman Old Style" panose="02050604050505020204" pitchFamily="18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Financial Capability for the Medium and Long Term</a:t>
                      </a:r>
                      <a:endParaRPr lang="en-GB" sz="1100" b="0" baseline="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There will be </a:t>
                      </a: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eight </a:t>
                      </a:r>
                      <a:r>
                        <a:rPr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taught hours per fortnight in the department. </a:t>
                      </a:r>
                      <a:endParaRPr lang="en-GB" sz="11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Lessons </a:t>
                      </a:r>
                      <a:r>
                        <a:rPr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will be based on </a:t>
                      </a: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discussion of key concepts, leading to the production of  effective classroom notes. 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Initial student research is a key element of classroom practice.</a:t>
                      </a:r>
                      <a:r>
                        <a:rPr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1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Exam </a:t>
                      </a: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technique is considered, developed and analysed throughout our curriculum delivery</a:t>
                      </a: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Formal examinations are sat in January and May.</a:t>
                      </a:r>
                      <a:endParaRPr lang="en-US" sz="11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50609"/>
                  </a:ext>
                </a:extLst>
              </a:tr>
              <a:tr h="2631834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ookman Old Style" panose="02050604050505020204" pitchFamily="18" charset="0"/>
                        </a:rPr>
                        <a:t>Year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>
                          <a:latin typeface="Bookman Old Style" panose="02050604050505020204" pitchFamily="18" charset="0"/>
                        </a:rPr>
                        <a:t>In year 13, 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students will study for the Diploma in Financial Studies. This consolidates the curriculum aims of the Certificate.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In 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terms of syllabus </a:t>
                      </a: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content, </a:t>
                      </a:r>
                      <a:r>
                        <a:rPr lang="en-GB" sz="1100" baseline="0" dirty="0" err="1" smtClean="0">
                          <a:latin typeface="Bookman Old Style" panose="02050604050505020204" pitchFamily="18" charset="0"/>
                        </a:rPr>
                        <a:t>i</a:t>
                      </a:r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t extends the content of the Certificate</a:t>
                      </a:r>
                      <a:r>
                        <a:rPr lang="en-US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in Financial Studies </a:t>
                      </a:r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 to include areas such as sustainability in the wider financial services system, and the long-term effect of debt.</a:t>
                      </a:r>
                      <a:endParaRPr lang="en-GB" sz="1100" b="0" i="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  <a:p>
                      <a:endParaRPr lang="en-GB" sz="1100" b="1" baseline="0" dirty="0" smtClean="0">
                        <a:latin typeface="Bookman Old Style" panose="02050604050505020204" pitchFamily="18" charset="0"/>
                      </a:endParaRPr>
                    </a:p>
                    <a:p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To maintain 2019 ALPS score of 2.</a:t>
                      </a:r>
                      <a:endParaRPr lang="en-GB" sz="1100" baseline="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LIBF Diploma in Financial Studies specification;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100" dirty="0" smtClean="0">
                          <a:latin typeface="Bookman Old Style" panose="02050604050505020204" pitchFamily="18" charset="0"/>
                          <a:hlinkClick r:id="rId5"/>
                        </a:rPr>
                        <a:t>https://www.libf.ac.uk/study/financial-capability/qualifications/diploma-in-financial-studies-(dipfs)</a:t>
                      </a:r>
                      <a:endParaRPr lang="en-GB" sz="1100" dirty="0" smtClean="0">
                        <a:latin typeface="Bookman Old Style" panose="020506040505050202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 b="1" baseline="0" dirty="0" smtClean="0">
                        <a:latin typeface="Bookman Old Style" panose="020506040505050202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Sustainability of an Individual’s Finance </a:t>
                      </a:r>
                      <a:endParaRPr lang="en-GB" sz="1100" b="0" dirty="0" smtClean="0">
                        <a:latin typeface="Bookman Old Style" panose="02050604050505020204" pitchFamily="18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baseline="0" dirty="0" smtClean="0">
                          <a:latin typeface="Bookman Old Style" panose="02050604050505020204" pitchFamily="18" charset="0"/>
                        </a:rPr>
                        <a:t>Sustainability of the Financial Services System</a:t>
                      </a:r>
                      <a:endParaRPr lang="en-GB" sz="1100" b="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aseline="0" dirty="0" smtClean="0">
                          <a:latin typeface="Bookman Old Style" panose="02050604050505020204" pitchFamily="18" charset="0"/>
                        </a:rPr>
                        <a:t>There will be eight/nine taught hours per fortnight in the department.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The Diploma builds on the skills and knowledge </a:t>
                      </a:r>
                      <a:r>
                        <a:rPr lang="en-US" sz="1100" b="0" i="0" kern="120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students gain </a:t>
                      </a:r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when completing the Certificate in Financial Studies.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In addition, this  qualification  prepares students for further study by developing their core skills of independent thinking, critical analysis and evaluation, verbal communication (through classroom discussion) and written communication.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+mn-cs"/>
                        </a:rPr>
                        <a:t>Formal examinations are sat in January and May.</a:t>
                      </a:r>
                      <a:endParaRPr lang="en-GB" sz="1100" b="0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58007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6" b="33768"/>
          <a:stretch/>
        </p:blipFill>
        <p:spPr>
          <a:xfrm>
            <a:off x="485300" y="2113934"/>
            <a:ext cx="2385827" cy="19645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632" y="4741460"/>
            <a:ext cx="2620751" cy="132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755220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CC4AF60ECB444BA054AB7C87EAF5DA" ma:contentTypeVersion="11" ma:contentTypeDescription="Create a new document." ma:contentTypeScope="" ma:versionID="46c3e493fda84d4ab743d5c6e3556b38">
  <xsd:schema xmlns:xsd="http://www.w3.org/2001/XMLSchema" xmlns:xs="http://www.w3.org/2001/XMLSchema" xmlns:p="http://schemas.microsoft.com/office/2006/metadata/properties" xmlns:ns2="79170057-f079-43d4-9210-cd7f6e736fcf" xmlns:ns3="c757326e-eb7c-4b4a-912b-8f6f326332b6" targetNamespace="http://schemas.microsoft.com/office/2006/metadata/properties" ma:root="true" ma:fieldsID="0b5062d556bcef76d0b7dd0d03349d01" ns2:_="" ns3:_="">
    <xsd:import namespace="79170057-f079-43d4-9210-cd7f6e736fcf"/>
    <xsd:import namespace="c757326e-eb7c-4b4a-912b-8f6f326332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170057-f079-43d4-9210-cd7f6e736f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57326e-eb7c-4b4a-912b-8f6f326332b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FD1DC5-2AE4-4D43-B11D-FA6CF2B7C0DD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09faf530-587c-4464-9521-0a8873510a68"/>
    <ds:schemaRef ds:uri="http://schemas.microsoft.com/office/infopath/2007/PartnerControls"/>
    <ds:schemaRef ds:uri="http://www.w3.org/XML/1998/namespace"/>
    <ds:schemaRef ds:uri="d89e040a-038a-4e8a-bd75-5e87ac4cf3d7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D500C64-F391-4806-BC06-34ED25D02555}"/>
</file>

<file path=customXml/itemProps3.xml><?xml version="1.0" encoding="utf-8"?>
<ds:datastoreItem xmlns:ds="http://schemas.openxmlformats.org/officeDocument/2006/customXml" ds:itemID="{E39315E6-8419-4F28-8E9C-0FC9603F79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166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7_Office Theme</vt:lpstr>
      <vt:lpstr>PowerPoint Presentation</vt:lpstr>
    </vt:vector>
  </TitlesOfParts>
  <Company>CMAT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Spencer</dc:creator>
  <cp:lastModifiedBy>Gary Kennedy</cp:lastModifiedBy>
  <cp:revision>102</cp:revision>
  <dcterms:created xsi:type="dcterms:W3CDTF">2018-09-25T06:49:49Z</dcterms:created>
  <dcterms:modified xsi:type="dcterms:W3CDTF">2019-09-17T15:35:44Z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0x010100F4CC4AF60ECB444BA054AB7C87EAF5DA</vt:lpwstr>
  </property>
  <property fmtid="{D5CDD505-2E9C-101B-9397-08002B2CF9AE}" pid="3" name="Order">
    <vt:r8>13974300</vt:r8>
  </property>
</Properties>
</file>